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97"/>
  </p:notesMasterIdLst>
  <p:sldIdLst>
    <p:sldId id="256" r:id="rId2"/>
    <p:sldId id="939" r:id="rId3"/>
    <p:sldId id="499" r:id="rId4"/>
    <p:sldId id="2030" r:id="rId5"/>
    <p:sldId id="2033" r:id="rId6"/>
    <p:sldId id="2034" r:id="rId7"/>
    <p:sldId id="1169" r:id="rId8"/>
    <p:sldId id="1202" r:id="rId9"/>
    <p:sldId id="1170" r:id="rId10"/>
    <p:sldId id="2035" r:id="rId11"/>
    <p:sldId id="1171" r:id="rId12"/>
    <p:sldId id="1172" r:id="rId13"/>
    <p:sldId id="1173" r:id="rId14"/>
    <p:sldId id="2007" r:id="rId15"/>
    <p:sldId id="1201" r:id="rId16"/>
    <p:sldId id="1123" r:id="rId17"/>
    <p:sldId id="1036" r:id="rId18"/>
    <p:sldId id="1294" r:id="rId19"/>
    <p:sldId id="1299" r:id="rId20"/>
    <p:sldId id="1293" r:id="rId21"/>
    <p:sldId id="1300" r:id="rId22"/>
    <p:sldId id="1301" r:id="rId23"/>
    <p:sldId id="1295" r:id="rId24"/>
    <p:sldId id="1296" r:id="rId25"/>
    <p:sldId id="1297" r:id="rId26"/>
    <p:sldId id="1298" r:id="rId27"/>
    <p:sldId id="1290" r:id="rId28"/>
    <p:sldId id="1302" r:id="rId29"/>
    <p:sldId id="1303" r:id="rId30"/>
    <p:sldId id="1304" r:id="rId31"/>
    <p:sldId id="1275" r:id="rId32"/>
    <p:sldId id="1314" r:id="rId33"/>
    <p:sldId id="1196" r:id="rId34"/>
    <p:sldId id="1308" r:id="rId35"/>
    <p:sldId id="1309" r:id="rId36"/>
    <p:sldId id="1313" r:id="rId37"/>
    <p:sldId id="1311" r:id="rId38"/>
    <p:sldId id="1312" r:id="rId39"/>
    <p:sldId id="2029" r:id="rId40"/>
    <p:sldId id="572" r:id="rId41"/>
    <p:sldId id="1315" r:id="rId42"/>
    <p:sldId id="1316" r:id="rId43"/>
    <p:sldId id="1317" r:id="rId44"/>
    <p:sldId id="2020" r:id="rId45"/>
    <p:sldId id="2021" r:id="rId46"/>
    <p:sldId id="2022" r:id="rId47"/>
    <p:sldId id="2023" r:id="rId48"/>
    <p:sldId id="2024" r:id="rId49"/>
    <p:sldId id="2025" r:id="rId50"/>
    <p:sldId id="2026" r:id="rId51"/>
    <p:sldId id="2027" r:id="rId52"/>
    <p:sldId id="2028" r:id="rId53"/>
    <p:sldId id="1320" r:id="rId54"/>
    <p:sldId id="1321" r:id="rId55"/>
    <p:sldId id="1993" r:id="rId56"/>
    <p:sldId id="2009" r:id="rId57"/>
    <p:sldId id="2010" r:id="rId58"/>
    <p:sldId id="2006" r:id="rId59"/>
    <p:sldId id="2036" r:id="rId60"/>
    <p:sldId id="2012" r:id="rId61"/>
    <p:sldId id="2011" r:id="rId62"/>
    <p:sldId id="1995" r:id="rId63"/>
    <p:sldId id="2001" r:id="rId64"/>
    <p:sldId id="1996" r:id="rId65"/>
    <p:sldId id="2014" r:id="rId66"/>
    <p:sldId id="2002" r:id="rId67"/>
    <p:sldId id="2016" r:id="rId68"/>
    <p:sldId id="2017" r:id="rId69"/>
    <p:sldId id="2008" r:id="rId70"/>
    <p:sldId id="1997" r:id="rId71"/>
    <p:sldId id="2056" r:id="rId72"/>
    <p:sldId id="2057" r:id="rId73"/>
    <p:sldId id="2058" r:id="rId74"/>
    <p:sldId id="2059" r:id="rId75"/>
    <p:sldId id="2039" r:id="rId76"/>
    <p:sldId id="2043" r:id="rId77"/>
    <p:sldId id="2040" r:id="rId78"/>
    <p:sldId id="2041" r:id="rId79"/>
    <p:sldId id="2042" r:id="rId80"/>
    <p:sldId id="1998" r:id="rId81"/>
    <p:sldId id="1999" r:id="rId82"/>
    <p:sldId id="2045" r:id="rId83"/>
    <p:sldId id="2046" r:id="rId84"/>
    <p:sldId id="2047" r:id="rId85"/>
    <p:sldId id="2004" r:id="rId86"/>
    <p:sldId id="2048" r:id="rId87"/>
    <p:sldId id="2049" r:id="rId88"/>
    <p:sldId id="2050" r:id="rId89"/>
    <p:sldId id="2005" r:id="rId90"/>
    <p:sldId id="2051" r:id="rId91"/>
    <p:sldId id="2052" r:id="rId92"/>
    <p:sldId id="2053" r:id="rId93"/>
    <p:sldId id="2054" r:id="rId94"/>
    <p:sldId id="2055" r:id="rId95"/>
    <p:sldId id="1270" r:id="rId9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39"/>
            <p14:sldId id="499"/>
            <p14:sldId id="2030"/>
            <p14:sldId id="2033"/>
            <p14:sldId id="2034"/>
            <p14:sldId id="1169"/>
            <p14:sldId id="1202"/>
            <p14:sldId id="1170"/>
            <p14:sldId id="2035"/>
            <p14:sldId id="1171"/>
            <p14:sldId id="1172"/>
            <p14:sldId id="1173"/>
            <p14:sldId id="2007"/>
            <p14:sldId id="1201"/>
            <p14:sldId id="1123"/>
            <p14:sldId id="1036"/>
            <p14:sldId id="1294"/>
            <p14:sldId id="1299"/>
            <p14:sldId id="1293"/>
            <p14:sldId id="1300"/>
            <p14:sldId id="1301"/>
            <p14:sldId id="1295"/>
            <p14:sldId id="1296"/>
            <p14:sldId id="1297"/>
            <p14:sldId id="1298"/>
            <p14:sldId id="1290"/>
            <p14:sldId id="1302"/>
            <p14:sldId id="1303"/>
            <p14:sldId id="1304"/>
            <p14:sldId id="1275"/>
            <p14:sldId id="1314"/>
            <p14:sldId id="1196"/>
            <p14:sldId id="1308"/>
            <p14:sldId id="1309"/>
            <p14:sldId id="1313"/>
            <p14:sldId id="1311"/>
            <p14:sldId id="1312"/>
            <p14:sldId id="2029"/>
            <p14:sldId id="572"/>
            <p14:sldId id="1315"/>
            <p14:sldId id="1316"/>
            <p14:sldId id="1317"/>
            <p14:sldId id="2020"/>
            <p14:sldId id="2021"/>
            <p14:sldId id="2022"/>
            <p14:sldId id="2023"/>
            <p14:sldId id="2024"/>
            <p14:sldId id="2025"/>
            <p14:sldId id="2026"/>
            <p14:sldId id="2027"/>
            <p14:sldId id="2028"/>
            <p14:sldId id="1320"/>
            <p14:sldId id="1321"/>
            <p14:sldId id="1993"/>
            <p14:sldId id="2009"/>
            <p14:sldId id="2010"/>
            <p14:sldId id="2006"/>
            <p14:sldId id="2036"/>
            <p14:sldId id="2012"/>
            <p14:sldId id="2011"/>
            <p14:sldId id="1995"/>
            <p14:sldId id="2001"/>
            <p14:sldId id="1996"/>
            <p14:sldId id="2014"/>
            <p14:sldId id="2002"/>
            <p14:sldId id="2016"/>
            <p14:sldId id="2017"/>
            <p14:sldId id="2008"/>
            <p14:sldId id="1997"/>
            <p14:sldId id="2056"/>
            <p14:sldId id="2057"/>
            <p14:sldId id="2058"/>
            <p14:sldId id="2059"/>
            <p14:sldId id="2039"/>
            <p14:sldId id="2043"/>
            <p14:sldId id="2040"/>
            <p14:sldId id="2041"/>
            <p14:sldId id="2042"/>
            <p14:sldId id="1998"/>
            <p14:sldId id="1999"/>
            <p14:sldId id="2045"/>
            <p14:sldId id="2046"/>
            <p14:sldId id="2047"/>
            <p14:sldId id="2004"/>
            <p14:sldId id="2048"/>
            <p14:sldId id="2049"/>
            <p14:sldId id="2050"/>
            <p14:sldId id="2005"/>
            <p14:sldId id="2051"/>
            <p14:sldId id="2052"/>
            <p14:sldId id="2053"/>
            <p14:sldId id="2054"/>
            <p14:sldId id="2055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025249"/>
    <a:srgbClr val="9E60B8"/>
    <a:srgbClr val="F3973B"/>
    <a:srgbClr val="5EA985"/>
    <a:srgbClr val="B58900"/>
    <a:srgbClr val="E7D641"/>
    <a:srgbClr val="E7E1AF"/>
    <a:srgbClr val="D4EBE9"/>
    <a:srgbClr val="569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10"/>
    <p:restoredTop sz="96853" autoAdjust="0"/>
  </p:normalViewPr>
  <p:slideViewPr>
    <p:cSldViewPr snapToGrid="0" snapToObjects="1">
      <p:cViewPr varScale="1">
        <p:scale>
          <a:sx n="201" d="100"/>
          <a:sy n="201" d="100"/>
        </p:scale>
        <p:origin x="192" y="3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3" d="100"/>
        <a:sy n="11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image1.png>
</file>

<file path=ppt/media/image14.png>
</file>

<file path=ppt/media/image15.png>
</file>

<file path=ppt/media/image16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25.09.24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364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4596D-B16D-11D7-3126-D19D19AFE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F418683-8D89-1685-F3D0-E86D9EEA24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D3B2FE3-35F1-4C88-0DCE-A963DAF1B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F33CFB-C46F-6B75-F82C-3EA65BA157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020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755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780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A2B03-64EA-03E4-1A30-5D1600504D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7469" y="714614"/>
            <a:ext cx="8667590" cy="4428885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rgbClr val="F3973B"/>
                </a:solidFill>
              </a:defRPr>
            </a:lvl1pPr>
            <a:lvl2pPr>
              <a:defRPr>
                <a:solidFill>
                  <a:srgbClr val="025249"/>
                </a:solidFill>
              </a:defRPr>
            </a:lvl2pPr>
            <a:lvl3pPr>
              <a:defRPr sz="1800">
                <a:solidFill>
                  <a:srgbClr val="025249"/>
                </a:solidFill>
              </a:defRPr>
            </a:lvl3pPr>
            <a:lvl4pPr>
              <a:defRPr>
                <a:solidFill>
                  <a:srgbClr val="025249"/>
                </a:solidFill>
              </a:defRPr>
            </a:lvl4pPr>
            <a:lvl5pPr>
              <a:defRPr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_N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3B586C4-B190-D430-E854-728EDD68E27C}"/>
              </a:ext>
            </a:extLst>
          </p:cNvPr>
          <p:cNvSpPr txBox="1"/>
          <p:nvPr userDrawn="1"/>
        </p:nvSpPr>
        <p:spPr>
          <a:xfrm>
            <a:off x="210312" y="769546"/>
            <a:ext cx="8805672" cy="3865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5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619F542-AAC1-03FB-3F6B-1E87CB7810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49"/>
          <a:stretch/>
        </p:blipFill>
        <p:spPr>
          <a:xfrm>
            <a:off x="0" y="-639805"/>
            <a:ext cx="9252077" cy="600536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InfoDay</a:t>
            </a:r>
            <a:r>
              <a:rPr lang="de-DE" sz="1200" spc="60" dirty="0">
                <a:solidFill>
                  <a:srgbClr val="D4EBE9"/>
                </a:solidFill>
              </a:rPr>
              <a:t> Modernes API-Design | Köln, 26. September 2024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132154" y="1716278"/>
            <a:ext cx="6066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979360" y="3158236"/>
            <a:ext cx="4463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unter der </a:t>
            </a:r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Lupe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6B91E9-1648-B47A-4857-C365879CBF88}"/>
              </a:ext>
            </a:extLst>
          </p:cNvPr>
          <p:cNvSpPr txBox="1"/>
          <p:nvPr/>
        </p:nvSpPr>
        <p:spPr>
          <a:xfrm>
            <a:off x="108078" y="3665366"/>
            <a:ext cx="9035922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49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kritische</a:t>
            </a:r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9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Betrachtung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B40F53F-DD91-2A7C-2EDC-8197ACDA1A37}"/>
              </a:ext>
            </a:extLst>
          </p:cNvPr>
          <p:cNvGrpSpPr/>
          <p:nvPr/>
        </p:nvGrpSpPr>
        <p:grpSpPr>
          <a:xfrm>
            <a:off x="221979" y="139731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0614A48-D4E1-C1F4-9E78-7FCD035CCDA9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FC354D7A-3A1F-3FA3-66DD-862DB23B8B86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54B11-5714-781E-A0B1-A69BEC098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683-DBEE-462E-24AB-B0DF8EBE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F5FA9E-3236-6BC6-11A6-57243CCC5E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Backend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Frontend (BFF)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B27FD07-DB02-E0A5-A342-370C080942E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819414F-1EDF-A76B-CBB6-C7E8300FFD6A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ED864A2-6DEC-F1C1-87DA-304330CA2B4A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B5E1F00-7FDE-A578-F1BB-DA2E13FDE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6C00201-BBEF-817A-B209-35C0BF9D0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EC79BDB-9ED5-38A4-D698-A6C264A3F8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16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A12C34C3-573E-6566-5183-ACBDE44AF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EE94420-1CEC-F16B-5C4A-31557FE0A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2AC66D5-F712-DE50-CCB6-0E6BBE242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259351" y="2302317"/>
            <a:ext cx="4681090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fullname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 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64621DB-66F1-43CA-65B4-8286E28DF333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339CFDC-A16F-028A-4A58-BBDF437F70E4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F966ECB1-2B29-21FF-F554-4415D840C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D5FD7C-D8F3-C736-CEFF-A847B7827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62F2853-3A96-36A4-4A9D-992B6ECF1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72AD7E-BC28-3CA7-54B9-37F214806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53EE6E-0069-6C8C-266C-A9D867E5734C}"/>
              </a:ext>
            </a:extLst>
          </p:cNvPr>
          <p:cNvSpPr txBox="1"/>
          <p:nvPr/>
        </p:nvSpPr>
        <p:spPr>
          <a:xfrm>
            <a:off x="1201119" y="100739"/>
            <a:ext cx="633105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TODO:</a:t>
            </a:r>
          </a:p>
          <a:p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Ende-zu-Ende Typsicherheit (eventuell in der Demo)</a:t>
            </a:r>
          </a:p>
          <a:p>
            <a:pPr marL="285750" indent="-285750">
              <a:buFontTx/>
              <a:buChar char="-"/>
            </a:pPr>
            <a:r>
              <a:rPr lang="de-DE" dirty="0"/>
              <a:t>Gute IDE Unterstützung</a:t>
            </a:r>
          </a:p>
          <a:p>
            <a:pPr marL="285750" indent="-285750">
              <a:buFontTx/>
              <a:buChar char="-"/>
            </a:pPr>
            <a:endParaRPr lang="de-DE" dirty="0"/>
          </a:p>
          <a:p>
            <a:pPr marL="285750" indent="-285750">
              <a:buFontTx/>
              <a:buChar char="-"/>
            </a:pPr>
            <a:r>
              <a:rPr lang="de-DE" dirty="0"/>
              <a:t>Bei den Aussagen: "Wann soll ich GraphQL denn nun verwenden"</a:t>
            </a:r>
          </a:p>
        </p:txBody>
      </p:sp>
    </p:spTree>
    <p:extLst>
      <p:ext uri="{BB962C8B-B14F-4D97-AF65-F5344CB8AC3E}">
        <p14:creationId xmlns:p14="http://schemas.microsoft.com/office/powerpoint/2010/main" val="1379450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1BBE8ED-54CF-BE93-9027-A93946E7EB4A}"/>
              </a:ext>
            </a:extLst>
          </p:cNvPr>
          <p:cNvSpPr txBox="1"/>
          <p:nvPr/>
        </p:nvSpPr>
        <p:spPr>
          <a:xfrm>
            <a:off x="210312" y="769546"/>
            <a:ext cx="8723376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GraphQL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8906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2957839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636373" y="1190500"/>
            <a:ext cx="6170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Felder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>
            <a:off x="4440820" y="1336876"/>
            <a:ext cx="2191474" cy="22956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AC00579-E8EF-66BB-2E1A-22DD31A18121}"/>
              </a:ext>
            </a:extLst>
          </p:cNvPr>
          <p:cNvCxnSpPr>
            <a:cxnSpLocks/>
          </p:cNvCxnSpPr>
          <p:nvPr/>
        </p:nvCxnSpPr>
        <p:spPr>
          <a:xfrm flipH="1" flipV="1">
            <a:off x="3943109" y="1190500"/>
            <a:ext cx="2689185" cy="14830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0A98F0A-6D5B-04C5-5BEA-0E0B72A2DF65}"/>
              </a:ext>
            </a:extLst>
          </p:cNvPr>
          <p:cNvCxnSpPr>
            <a:cxnSpLocks/>
          </p:cNvCxnSpPr>
          <p:nvPr/>
        </p:nvCxnSpPr>
        <p:spPr>
          <a:xfrm flipH="1">
            <a:off x="4386154" y="1336876"/>
            <a:ext cx="2246140" cy="4437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4A8BD5A-25E1-5BC5-610E-45312FE524F4}"/>
              </a:ext>
            </a:extLst>
          </p:cNvPr>
          <p:cNvCxnSpPr>
            <a:cxnSpLocks/>
          </p:cNvCxnSpPr>
          <p:nvPr/>
        </p:nvCxnSpPr>
        <p:spPr>
          <a:xfrm flipH="1">
            <a:off x="4225854" y="1336876"/>
            <a:ext cx="2406440" cy="43790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831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109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F754F-B625-8ED4-C9ED-CD09506CF124}"/>
              </a:ext>
            </a:extLst>
          </p:cNvPr>
          <p:cNvSpPr txBox="1"/>
          <p:nvPr/>
        </p:nvSpPr>
        <p:spPr>
          <a:xfrm>
            <a:off x="230475" y="4453742"/>
            <a:ext cx="628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41719C"/>
                </a:solidFill>
                <a:latin typeface="Candara" panose="020E0502030303020204" pitchFamily="34" charset="0"/>
              </a:rPr>
              <a:t>👉 </a:t>
            </a:r>
            <a:r>
              <a:rPr lang="de-DE" b="1" i="1" dirty="0">
                <a:solidFill>
                  <a:srgbClr val="41719C"/>
                </a:solidFill>
                <a:latin typeface="Candara" panose="020E0502030303020204" pitchFamily="34" charset="0"/>
              </a:rPr>
              <a:t>Felder</a:t>
            </a:r>
            <a:r>
              <a:rPr lang="de-DE" b="1" i="1" dirty="0">
                <a:solidFill>
                  <a:srgbClr val="025249"/>
                </a:solidFill>
                <a:latin typeface="Candara" panose="020E0502030303020204" pitchFamily="34" charset="0"/>
              </a:rPr>
              <a:t> sind konzeptionell Funktionen, die Werte zurückliefern</a:t>
            </a:r>
          </a:p>
        </p:txBody>
      </p:sp>
    </p:spTree>
    <p:extLst>
      <p:ext uri="{BB962C8B-B14F-4D97-AF65-F5344CB8AC3E}">
        <p14:creationId xmlns:p14="http://schemas.microsoft.com/office/powerpoint/2010/main" val="1350432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Skalare Datentypen (Blätter)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4356595" y="1191007"/>
            <a:ext cx="1851727" cy="22396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DE44BF8-EF56-1FF2-3055-26C462B5F3B7}"/>
              </a:ext>
            </a:extLst>
          </p:cNvPr>
          <p:cNvCxnSpPr>
            <a:cxnSpLocks/>
          </p:cNvCxnSpPr>
          <p:nvPr/>
        </p:nvCxnSpPr>
        <p:spPr>
          <a:xfrm flipH="1">
            <a:off x="5189316" y="1436108"/>
            <a:ext cx="1019006" cy="1522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35B63BA-69AE-1F37-0E4B-977B88E61F88}"/>
              </a:ext>
            </a:extLst>
          </p:cNvPr>
          <p:cNvCxnSpPr>
            <a:cxnSpLocks/>
          </p:cNvCxnSpPr>
          <p:nvPr/>
        </p:nvCxnSpPr>
        <p:spPr>
          <a:xfrm flipH="1">
            <a:off x="4746806" y="1431276"/>
            <a:ext cx="1461516" cy="328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390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082368A-836F-2E6E-C36B-0758E4CB7577}"/>
              </a:ext>
            </a:extLst>
          </p:cNvPr>
          <p:cNvSpPr/>
          <p:nvPr/>
        </p:nvSpPr>
        <p:spPr>
          <a:xfrm>
            <a:off x="5861866" y="274846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83D2942-873C-4657-62D3-A7E8FC3ED735}"/>
              </a:ext>
            </a:extLst>
          </p:cNvPr>
          <p:cNvCxnSpPr>
            <a:cxnSpLocks/>
          </p:cNvCxnSpPr>
          <p:nvPr/>
        </p:nvCxnSpPr>
        <p:spPr>
          <a:xfrm>
            <a:off x="5058137" y="2484699"/>
            <a:ext cx="858083" cy="38059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EE966AF4-DA77-07EC-A162-DDFF0B0876B2}"/>
              </a:ext>
            </a:extLst>
          </p:cNvPr>
          <p:cNvCxnSpPr>
            <a:cxnSpLocks/>
          </p:cNvCxnSpPr>
          <p:nvPr/>
        </p:nvCxnSpPr>
        <p:spPr>
          <a:xfrm flipV="1">
            <a:off x="5440101" y="2949973"/>
            <a:ext cx="476119" cy="6536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6821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9ADC93A-E0FF-3E68-F6C4-3DEFB8B62E6D}"/>
              </a:ext>
            </a:extLst>
          </p:cNvPr>
          <p:cNvSpPr/>
          <p:nvPr/>
        </p:nvSpPr>
        <p:spPr>
          <a:xfrm>
            <a:off x="6149643" y="348447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Eigene Skalare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D3358F82-28FB-1AE5-CE00-1F229EA931FF}"/>
              </a:ext>
            </a:extLst>
          </p:cNvPr>
          <p:cNvCxnSpPr>
            <a:cxnSpLocks/>
          </p:cNvCxnSpPr>
          <p:nvPr/>
        </p:nvCxnSpPr>
        <p:spPr>
          <a:xfrm>
            <a:off x="4884516" y="2754264"/>
            <a:ext cx="1307940" cy="8687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47CE6FC3-DA42-6B1B-447A-AD4EC465ADFB}"/>
              </a:ext>
            </a:extLst>
          </p:cNvPr>
          <p:cNvCxnSpPr>
            <a:cxnSpLocks/>
          </p:cNvCxnSpPr>
          <p:nvPr/>
        </p:nvCxnSpPr>
        <p:spPr>
          <a:xfrm flipV="1">
            <a:off x="5312780" y="3665316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96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A6C663D-140C-3AC2-72C8-B27B012E896B}"/>
              </a:ext>
            </a:extLst>
          </p:cNvPr>
          <p:cNvSpPr/>
          <p:nvPr/>
        </p:nvSpPr>
        <p:spPr>
          <a:xfrm>
            <a:off x="6311689" y="3853787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888406F-EC34-68AE-6223-1251F4594F87}"/>
              </a:ext>
            </a:extLst>
          </p:cNvPr>
          <p:cNvCxnSpPr>
            <a:cxnSpLocks/>
          </p:cNvCxnSpPr>
          <p:nvPr/>
        </p:nvCxnSpPr>
        <p:spPr>
          <a:xfrm flipV="1">
            <a:off x="5474826" y="4034628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7118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037318" y="3941961"/>
            <a:ext cx="12200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 flipH="1">
            <a:off x="5679311" y="4101237"/>
            <a:ext cx="397398" cy="22769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428805" y="4370769"/>
            <a:ext cx="1894831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285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489931" cy="395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5EA985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After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creating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must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reviewed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before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**.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"Returns an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Specifies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maximum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number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6912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712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2978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55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Ein Beispiel...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FA335B8-797B-A9CC-4167-7FDA0B737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409" y="417311"/>
            <a:ext cx="3343181" cy="30282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3563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Subcription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F8CE70C4-48B2-9151-7DEA-DEE3CC0BE331}"/>
              </a:ext>
            </a:extLst>
          </p:cNvPr>
          <p:cNvSpPr/>
          <p:nvPr/>
        </p:nvSpPr>
        <p:spPr>
          <a:xfrm>
            <a:off x="1832635" y="4208767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5AADB1D3-71AA-B977-C10E-0544A59561EC}"/>
              </a:ext>
            </a:extLst>
          </p:cNvPr>
          <p:cNvCxnSpPr>
            <a:cxnSpLocks/>
          </p:cNvCxnSpPr>
          <p:nvPr/>
        </p:nvCxnSpPr>
        <p:spPr>
          <a:xfrm flipH="1">
            <a:off x="2663421" y="4343440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578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10312" y="769546"/>
            <a:ext cx="8805672" cy="2229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GraphQL abgefragt werden ("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Introspection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Query")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Basis für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(Code-Generatoren, IDE-Support etc.)</a:t>
            </a: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152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738006" y="1684219"/>
            <a:ext cx="3667992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931277C-EA9A-5E39-5CE0-91B1C426CD36}"/>
              </a:ext>
            </a:extLst>
          </p:cNvPr>
          <p:cNvSpPr/>
          <p:nvPr/>
        </p:nvSpPr>
        <p:spPr>
          <a:xfrm>
            <a:off x="4029222" y="1053516"/>
            <a:ext cx="1085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FE0C620-FB74-AD1C-DAF2-F53AE6422AC7}"/>
              </a:ext>
            </a:extLst>
          </p:cNvPr>
          <p:cNvSpPr/>
          <p:nvPr/>
        </p:nvSpPr>
        <p:spPr>
          <a:xfrm>
            <a:off x="2148900" y="3017255"/>
            <a:ext cx="4846198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Sprache</a:t>
            </a:r>
            <a:endParaRPr lang="de-DE" sz="15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59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2AFC7D1-D5CE-B8F7-E464-CA0E900A1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297"/>
          <a:stretch/>
        </p:blipFill>
        <p:spPr>
          <a:xfrm>
            <a:off x="5517266" y="1346623"/>
            <a:ext cx="3383644" cy="3310258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Graph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330E3DE-6CF9-B539-03B4-0B9F3D6804E3}"/>
              </a:ext>
            </a:extLst>
          </p:cNvPr>
          <p:cNvSpPr/>
          <p:nvPr/>
        </p:nvSpPr>
        <p:spPr>
          <a:xfrm>
            <a:off x="3639590" y="3945261"/>
            <a:ext cx="117935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050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D534886E-C220-10C1-D79D-633E7B0D8A4F}"/>
              </a:ext>
            </a:extLst>
          </p:cNvPr>
          <p:cNvCxnSpPr>
            <a:cxnSpLocks/>
          </p:cNvCxnSpPr>
          <p:nvPr/>
        </p:nvCxnSpPr>
        <p:spPr>
          <a:xfrm>
            <a:off x="4170399" y="3749996"/>
            <a:ext cx="58867" cy="195265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9993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9E60B8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F0CA1F0-2C79-03C7-DA4C-D0E3CEBB3F5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       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03016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dem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052F4DC-98A6-7C8C-2A3E-E817032F295E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7A5ADA-4000-2F82-EA81-1065BD7C5C4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14317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3044193-9DD9-F3B8-41A5-0D688780AC2C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56563CB-93F8-3672-19F5-6BB5A87B26B4}"/>
              </a:ext>
            </a:extLst>
          </p:cNvPr>
          <p:cNvSpPr/>
          <p:nvPr/>
        </p:nvSpPr>
        <p:spPr>
          <a:xfrm>
            <a:off x="5868612" y="3214627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A1182D4-57CC-B5FB-4EFB-39CE5B7CC024}"/>
              </a:ext>
            </a:extLst>
          </p:cNvPr>
          <p:cNvSpPr/>
          <p:nvPr/>
        </p:nvSpPr>
        <p:spPr>
          <a:xfrm>
            <a:off x="7723648" y="1697788"/>
            <a:ext cx="801584" cy="307121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44EF566-26CF-C549-C29D-38A9BADC4798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309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nicht möglich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9D7D9C6-7DA5-7349-D84F-92CD12E7E565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0363AF7-418E-3781-EBD6-C1214C9CEE72}"/>
              </a:ext>
            </a:extLst>
          </p:cNvPr>
          <p:cNvSpPr txBox="1"/>
          <p:nvPr/>
        </p:nvSpPr>
        <p:spPr>
          <a:xfrm>
            <a:off x="4199832" y="43739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1200356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D7A9D-4CED-D525-C728-EB071DD0B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4A95E2C-9275-2675-A75F-AAD4290AE7B2}"/>
              </a:ext>
            </a:extLst>
          </p:cNvPr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Query-Sprache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C9B3D6-AAF5-C3E8-3C52-433B9494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1F1C018-3AD6-7FAC-AB8D-51C3E4BA0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805" y="687078"/>
            <a:ext cx="4582390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A77F8C2-4D97-88C3-C148-10B7C86CC037}"/>
              </a:ext>
            </a:extLst>
          </p:cNvPr>
          <p:cNvSpPr txBox="1"/>
          <p:nvPr/>
        </p:nvSpPr>
        <p:spPr>
          <a:xfrm>
            <a:off x="7008873" y="2374124"/>
            <a:ext cx="1906527" cy="1174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Ein Query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Response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Dokumentation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Netzwerkverkehr (evtl.)</a:t>
            </a:r>
          </a:p>
        </p:txBody>
      </p:sp>
    </p:spTree>
    <p:extLst>
      <p:ext uri="{BB962C8B-B14F-4D97-AF65-F5344CB8AC3E}">
        <p14:creationId xmlns:p14="http://schemas.microsoft.com/office/powerpoint/2010/main" val="4123355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6A90B-0A8F-21D1-220D-363AA9F07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61B7526-9312-D914-C1C5-856060B59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39484"/>
            <a:ext cx="4613148" cy="417857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2706956-2590-C31A-5413-251C83C4FECB}"/>
              </a:ext>
            </a:extLst>
          </p:cNvPr>
          <p:cNvSpPr/>
          <p:nvPr/>
        </p:nvSpPr>
        <p:spPr>
          <a:xfrm>
            <a:off x="1042062" y="677744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B5C3429D-193A-51AA-1B84-12B12D4DA4DE}"/>
              </a:ext>
            </a:extLst>
          </p:cNvPr>
          <p:cNvCxnSpPr>
            <a:cxnSpLocks/>
          </p:cNvCxnSpPr>
          <p:nvPr/>
        </p:nvCxnSpPr>
        <p:spPr>
          <a:xfrm>
            <a:off x="2000634" y="997162"/>
            <a:ext cx="785740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9A76EF79-C970-7F06-5DB4-24BB87B313AC}"/>
              </a:ext>
            </a:extLst>
          </p:cNvPr>
          <p:cNvSpPr/>
          <p:nvPr/>
        </p:nvSpPr>
        <p:spPr>
          <a:xfrm>
            <a:off x="2786374" y="997162"/>
            <a:ext cx="595066" cy="138500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1C3C7ED-B67E-6FA5-6034-031AD4EE57B1}"/>
              </a:ext>
            </a:extLst>
          </p:cNvPr>
          <p:cNvSpPr/>
          <p:nvPr/>
        </p:nvSpPr>
        <p:spPr>
          <a:xfrm>
            <a:off x="1112197" y="1339365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excerpt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FF4D81-BD37-26D7-C1E7-1C1BC786C5F9}"/>
              </a:ext>
            </a:extLst>
          </p:cNvPr>
          <p:cNvCxnSpPr>
            <a:cxnSpLocks/>
          </p:cNvCxnSpPr>
          <p:nvPr/>
        </p:nvCxnSpPr>
        <p:spPr>
          <a:xfrm flipV="1">
            <a:off x="1638556" y="1423763"/>
            <a:ext cx="1150994" cy="59601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EEA75F5-3A0D-175B-A8CB-157D0B630260}"/>
              </a:ext>
            </a:extLst>
          </p:cNvPr>
          <p:cNvSpPr/>
          <p:nvPr/>
        </p:nvSpPr>
        <p:spPr>
          <a:xfrm>
            <a:off x="2801825" y="1256428"/>
            <a:ext cx="1991104" cy="873041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7824257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auszuführen sind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Typisch: über HTTP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 ist dann (meist) ein HTTP Post Request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Response ein JSON-Objekt mit den gelesenen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HTTP-Status-Codes spielen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Transportschicht ist eher Implementierungsdetail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7953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65940" y="1684219"/>
            <a:ext cx="80121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96916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Implementieren von GraphQL APIs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Regel muss man die Logik selbst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Frameworks für fast alle Programmiersprachen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0204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eine GraphQL Implementierung aussehen muss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aber deutliche Hinweise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alle Frameworks arbeiten danach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784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CDEBD-80A9-EA3E-1B11-93F7A88E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5B7EC-E62F-51E9-4A26-CB82ED95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9135C69-E79B-E02E-CA96-C66D9229774E}"/>
              </a:ext>
            </a:extLst>
          </p:cNvPr>
          <p:cNvSpPr txBox="1"/>
          <p:nvPr/>
        </p:nvSpPr>
        <p:spPr>
          <a:xfrm>
            <a:off x="375513" y="769545"/>
            <a:ext cx="8307054" cy="1426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533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FA95-7939-D4A4-AFFB-C2818FF4E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ECDED8-EFF8-132E-9951-A0CEB6AF1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CC9BBA-DB7A-DEBA-D373-145658B552AA}"/>
              </a:ext>
            </a:extLst>
          </p:cNvPr>
          <p:cNvSpPr txBox="1"/>
          <p:nvPr/>
        </p:nvSpPr>
        <p:spPr>
          <a:xfrm>
            <a:off x="375513" y="769545"/>
            <a:ext cx="8307054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16324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7D910-36F6-1D3D-7D20-CBF3C14D7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F793E-91A9-58F0-9BBF-1174C779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44F89FF-7525-5E4D-7BE0-50D44E48DA6C}"/>
              </a:ext>
            </a:extLst>
          </p:cNvPr>
          <p:cNvSpPr txBox="1"/>
          <p:nvPr/>
        </p:nvSpPr>
        <p:spPr>
          <a:xfrm>
            <a:off x="375513" y="769545"/>
            <a:ext cx="8307054" cy="1814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1631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F531B-B4DA-A591-765D-16CBF8BA7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2104D-8E3D-8067-A624-5FDB45A3F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6903BF9-4903-EADD-7B7D-D2BF1D6D9864}"/>
              </a:ext>
            </a:extLst>
          </p:cNvPr>
          <p:cNvSpPr txBox="1"/>
          <p:nvPr/>
        </p:nvSpPr>
        <p:spPr>
          <a:xfrm>
            <a:off x="375513" y="769545"/>
            <a:ext cx="8307054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72612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1F231-3BEB-8C09-691F-936270CB7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8357-3303-128B-4936-47BEFC65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AE9AA75-C77D-CD17-BB1D-3FED0E487FC2}"/>
              </a:ext>
            </a:extLst>
          </p:cNvPr>
          <p:cNvSpPr txBox="1"/>
          <p:nvPr/>
        </p:nvSpPr>
        <p:spPr>
          <a:xfrm>
            <a:off x="375513" y="769545"/>
            <a:ext cx="8307054" cy="2867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16889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60D94-9C38-786D-DE19-C6C1BCD69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160125-E266-5EB1-F969-208DFF08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8BC6B6D-262E-8F48-5FAE-8989FDB414B8}"/>
              </a:ext>
            </a:extLst>
          </p:cNvPr>
          <p:cNvSpPr txBox="1"/>
          <p:nvPr/>
        </p:nvSpPr>
        <p:spPr>
          <a:xfrm>
            <a:off x="375513" y="769545"/>
            <a:ext cx="8307054" cy="3227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791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59BBE-0325-A0A0-AF41-2D00585AB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7D4F276-1D59-B573-9B37-DE3E9E419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CDAE9B1-2D5D-E7E0-A5C2-38E0B348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EF7EEA2-8A91-1BBF-C1C9-2D398F8D2F4A}"/>
              </a:ext>
            </a:extLst>
          </p:cNvPr>
          <p:cNvSpPr/>
          <p:nvPr/>
        </p:nvSpPr>
        <p:spPr>
          <a:xfrm>
            <a:off x="7392201" y="856009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0D86319-E169-4A36-519D-5E2C77E738E0}"/>
              </a:ext>
            </a:extLst>
          </p:cNvPr>
          <p:cNvCxnSpPr>
            <a:cxnSpLocks/>
          </p:cNvCxnSpPr>
          <p:nvPr/>
        </p:nvCxnSpPr>
        <p:spPr>
          <a:xfrm flipH="1">
            <a:off x="6375739" y="1013205"/>
            <a:ext cx="1068336" cy="212804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13A919F0-199E-19BD-D409-59547AFA38BB}"/>
              </a:ext>
            </a:extLst>
          </p:cNvPr>
          <p:cNvSpPr/>
          <p:nvPr/>
        </p:nvSpPr>
        <p:spPr>
          <a:xfrm>
            <a:off x="5290922" y="1045610"/>
            <a:ext cx="1084817" cy="451796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E9FF885-5E77-E31B-5790-17173223E1E3}"/>
              </a:ext>
            </a:extLst>
          </p:cNvPr>
          <p:cNvSpPr/>
          <p:nvPr/>
        </p:nvSpPr>
        <p:spPr>
          <a:xfrm>
            <a:off x="1112197" y="1370050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tags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body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2111E1D-22F8-66D3-241B-BD8A6F9B4D51}"/>
              </a:ext>
            </a:extLst>
          </p:cNvPr>
          <p:cNvCxnSpPr>
            <a:cxnSpLocks/>
          </p:cNvCxnSpPr>
          <p:nvPr/>
        </p:nvCxnSpPr>
        <p:spPr>
          <a:xfrm>
            <a:off x="1620145" y="1521954"/>
            <a:ext cx="775595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5881F26-6916-DF44-2BEA-950A100566BC}"/>
              </a:ext>
            </a:extLst>
          </p:cNvPr>
          <p:cNvSpPr/>
          <p:nvPr/>
        </p:nvSpPr>
        <p:spPr>
          <a:xfrm>
            <a:off x="2395740" y="1226009"/>
            <a:ext cx="2851319" cy="159083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D4674987-FEFF-2658-CA9D-9904948AFD05}"/>
              </a:ext>
            </a:extLst>
          </p:cNvPr>
          <p:cNvSpPr/>
          <p:nvPr/>
        </p:nvSpPr>
        <p:spPr>
          <a:xfrm>
            <a:off x="1009522" y="3147500"/>
            <a:ext cx="1132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writtenBy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6ECBBA8-3B17-B2D6-12B9-4679533AD25E}"/>
              </a:ext>
            </a:extLst>
          </p:cNvPr>
          <p:cNvSpPr/>
          <p:nvPr/>
        </p:nvSpPr>
        <p:spPr>
          <a:xfrm>
            <a:off x="2648256" y="3218411"/>
            <a:ext cx="1119808" cy="39075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DFED5CDA-2E15-1187-28FE-BBFE7C617DBB}"/>
              </a:ext>
            </a:extLst>
          </p:cNvPr>
          <p:cNvCxnSpPr>
            <a:cxnSpLocks/>
          </p:cNvCxnSpPr>
          <p:nvPr/>
        </p:nvCxnSpPr>
        <p:spPr>
          <a:xfrm>
            <a:off x="1818423" y="3312087"/>
            <a:ext cx="829833" cy="17981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2390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8AEBD-925A-197D-9CF6-AAE451F70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9276D8-DD64-6757-DBD7-1101899F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8FF7934-6B7E-154F-F41B-751092512030}"/>
              </a:ext>
            </a:extLst>
          </p:cNvPr>
          <p:cNvSpPr txBox="1"/>
          <p:nvPr/>
        </p:nvSpPr>
        <p:spPr>
          <a:xfrm>
            <a:off x="375513" y="769545"/>
            <a:ext cx="8307054" cy="3919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742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8A734-1A0A-A8C6-9192-09EBC3365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AB248-1ED4-9AF7-11A4-AE83D42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BA3A521-BD2B-654D-77B7-6608E50A14FC}"/>
              </a:ext>
            </a:extLst>
          </p:cNvPr>
          <p:cNvSpPr txBox="1"/>
          <p:nvPr/>
        </p:nvSpPr>
        <p:spPr>
          <a:xfrm>
            <a:off x="375513" y="769545"/>
            <a:ext cx="8307054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6890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E141-B356-B4FD-9BA8-A51D90C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A0C327-F07A-08E7-F9B6-7D44C5D5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3760406-1EA0-12DA-B293-75B619375620}"/>
              </a:ext>
            </a:extLst>
          </p:cNvPr>
          <p:cNvSpPr txBox="1"/>
          <p:nvPr/>
        </p:nvSpPr>
        <p:spPr>
          <a:xfrm>
            <a:off x="375513" y="769545"/>
            <a:ext cx="8307054" cy="527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Die Implementierung der Resolver-Funktionen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9715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 mit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F948DD-D29A-8EF1-555D-FB396CA43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632" y="867832"/>
            <a:ext cx="5075425" cy="387350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10E1653-2047-E5FE-FB9E-5FE81D5E7B1A}"/>
              </a:ext>
            </a:extLst>
          </p:cNvPr>
          <p:cNvSpPr txBox="1"/>
          <p:nvPr/>
        </p:nvSpPr>
        <p:spPr>
          <a:xfrm>
            <a:off x="304800" y="2380023"/>
            <a:ext cx="9144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storyId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"1")</a:t>
            </a:r>
          </a:p>
          <a:p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writtenBy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BF003401-EBDF-9F2D-7645-8EEC2B563576}"/>
              </a:ext>
            </a:extLst>
          </p:cNvPr>
          <p:cNvCxnSpPr>
            <a:cxnSpLocks/>
          </p:cNvCxnSpPr>
          <p:nvPr/>
        </p:nvCxnSpPr>
        <p:spPr>
          <a:xfrm flipH="1" flipV="1">
            <a:off x="3365500" y="2832100"/>
            <a:ext cx="723900" cy="2963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94E3E55-7C1D-FC97-AF86-0758D6DD7CEE}"/>
              </a:ext>
            </a:extLst>
          </p:cNvPr>
          <p:cNvCxnSpPr>
            <a:cxnSpLocks/>
          </p:cNvCxnSpPr>
          <p:nvPr/>
        </p:nvCxnSpPr>
        <p:spPr>
          <a:xfrm flipH="1" flipV="1">
            <a:off x="2256367" y="3399367"/>
            <a:ext cx="1833033" cy="42756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06748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1558B7F-6CA0-A1C1-D33C-DDCA01399031}"/>
              </a:ext>
            </a:extLst>
          </p:cNvPr>
          <p:cNvSpPr/>
          <p:nvPr/>
        </p:nvSpPr>
        <p:spPr>
          <a:xfrm>
            <a:off x="3447334" y="1712339"/>
            <a:ext cx="224933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über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E364636-D9E1-F7F4-5636-7288EBF3B333}"/>
              </a:ext>
            </a:extLst>
          </p:cNvPr>
          <p:cNvSpPr/>
          <p:nvPr/>
        </p:nvSpPr>
        <p:spPr>
          <a:xfrm>
            <a:off x="1495628" y="208179"/>
            <a:ext cx="600036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F3973B"/>
                </a:solidFill>
                <a:latin typeface="Montserrat" charset="0"/>
                <a:ea typeface="Montserrat" charset="0"/>
                <a:cs typeface="Montserrat" charset="0"/>
              </a:rPr>
              <a:t>Aussagen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8A85E6-6C3C-7008-A463-C90402EFFB55}"/>
              </a:ext>
            </a:extLst>
          </p:cNvPr>
          <p:cNvSpPr/>
          <p:nvPr/>
        </p:nvSpPr>
        <p:spPr>
          <a:xfrm>
            <a:off x="1051645" y="2631176"/>
            <a:ext cx="704070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32509099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637254" cy="1121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152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A841C-746D-E610-203C-25F41A1449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B2ADC-B2C5-FCFF-8593-C9A31E77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1CE4C4C-3CA4-BC23-109F-1A7D4E95DA0C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7D6285E-11D9-3D7D-4946-956190E685EF}"/>
              </a:ext>
            </a:extLst>
          </p:cNvPr>
          <p:cNvSpPr txBox="1"/>
          <p:nvPr/>
        </p:nvSpPr>
        <p:spPr>
          <a:xfrm>
            <a:off x="375513" y="1635041"/>
            <a:ext cx="8637254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Erste GraphQL-Implementierung war für PHP (!)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4946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8AADB-1F01-19FD-0D8A-1B9A6C451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586777-DA73-0915-8C16-9DD10C79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2F375FD-8752-02AB-E87B-C49896CC0EBF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47A5D32-159E-5C4D-CDDA-C984094D437A}"/>
              </a:ext>
            </a:extLst>
          </p:cNvPr>
          <p:cNvSpPr txBox="1"/>
          <p:nvPr/>
        </p:nvSpPr>
        <p:spPr>
          <a:xfrm>
            <a:off x="375513" y="1635041"/>
            <a:ext cx="8637254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Erste GraphQL-Implementierung war für PHP (!)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Richtig ist, dass die Clients oft in JavaScript geschrieben sind (z.B. mit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4955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637254" cy="1121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9439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0ED78-5FE4-E203-E268-A4827BA8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60BAC-7E74-6BEB-EFB0-E7DDDD26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0BCCC91-5DC2-0853-CF3B-286F4DB7DBB1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E0019C-3846-F5BF-C3DD-439059DB5682}"/>
              </a:ext>
            </a:extLst>
          </p:cNvPr>
          <p:cNvSpPr txBox="1"/>
          <p:nvPr/>
        </p:nvSpPr>
        <p:spPr>
          <a:xfrm>
            <a:off x="375513" y="1635041"/>
            <a:ext cx="8637254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152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B0818-382F-3C58-641B-23A42D60F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CEF6E2A-9926-8739-EC8C-48768011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50219A0-7383-8535-919F-6490117B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249D699-8B7F-6D31-1EA7-DFE70C0875E6}"/>
              </a:ext>
            </a:extLst>
          </p:cNvPr>
          <p:cNvSpPr/>
          <p:nvPr/>
        </p:nvSpPr>
        <p:spPr>
          <a:xfrm>
            <a:off x="1028223" y="397696"/>
            <a:ext cx="18849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joined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contact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BCB31EB-C828-96FB-0AD6-0927A43B4505}"/>
              </a:ext>
            </a:extLst>
          </p:cNvPr>
          <p:cNvCxnSpPr>
            <a:cxnSpLocks/>
          </p:cNvCxnSpPr>
          <p:nvPr/>
        </p:nvCxnSpPr>
        <p:spPr>
          <a:xfrm>
            <a:off x="1970692" y="736430"/>
            <a:ext cx="1321177" cy="602935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616B63D-3333-D78F-62C9-54999208B661}"/>
              </a:ext>
            </a:extLst>
          </p:cNvPr>
          <p:cNvSpPr/>
          <p:nvPr/>
        </p:nvSpPr>
        <p:spPr>
          <a:xfrm>
            <a:off x="3291869" y="964697"/>
            <a:ext cx="1666757" cy="103511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FD2796-5F1D-9D0A-FE15-31D8F0F64658}"/>
              </a:ext>
            </a:extLst>
          </p:cNvPr>
          <p:cNvSpPr/>
          <p:nvPr/>
        </p:nvSpPr>
        <p:spPr>
          <a:xfrm>
            <a:off x="1028223" y="226948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0150511-187A-FAB9-CF19-6E9E70C932E8}"/>
              </a:ext>
            </a:extLst>
          </p:cNvPr>
          <p:cNvCxnSpPr>
            <a:cxnSpLocks/>
          </p:cNvCxnSpPr>
          <p:nvPr/>
        </p:nvCxnSpPr>
        <p:spPr>
          <a:xfrm>
            <a:off x="1601734" y="2571750"/>
            <a:ext cx="2303687" cy="9952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4760C03-8EBC-5B3E-C201-68CE7B506BCE}"/>
              </a:ext>
            </a:extLst>
          </p:cNvPr>
          <p:cNvSpPr/>
          <p:nvPr/>
        </p:nvSpPr>
        <p:spPr>
          <a:xfrm>
            <a:off x="3905421" y="2518142"/>
            <a:ext cx="2642666" cy="35393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43BECA4-32DD-7D8F-AC21-87132A6C4EA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1817106" y="3913795"/>
            <a:ext cx="2088315" cy="44787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7D3FD40D-0D7B-1433-1DD0-9C38AF1B8843}"/>
              </a:ext>
            </a:extLst>
          </p:cNvPr>
          <p:cNvSpPr/>
          <p:nvPr/>
        </p:nvSpPr>
        <p:spPr>
          <a:xfrm>
            <a:off x="1009522" y="358865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373B3DC-3231-C5E7-13D4-83B019C5C32A}"/>
              </a:ext>
            </a:extLst>
          </p:cNvPr>
          <p:cNvSpPr/>
          <p:nvPr/>
        </p:nvSpPr>
        <p:spPr>
          <a:xfrm>
            <a:off x="3905421" y="3885250"/>
            <a:ext cx="2642666" cy="14666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9064562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B6173-C2F0-0AFE-91A0-5A9A53544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55337-AEAA-728A-B399-94056A18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C591C90-3665-27CD-20A0-23EBF6D38D89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00F2C9-1B6D-7FC8-5B30-14CF80F31BFE}"/>
              </a:ext>
            </a:extLst>
          </p:cNvPr>
          <p:cNvSpPr txBox="1"/>
          <p:nvPr/>
        </p:nvSpPr>
        <p:spPr>
          <a:xfrm>
            <a:off x="375513" y="1635041"/>
            <a:ext cx="8637254" cy="328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359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6AE1-E47F-F06D-1484-ABC0FE7AE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28F00-A835-06BE-798A-0CCF40F8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40B52C2-3AF0-003A-C1CB-9F990915959F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43BA2C-0801-FF8B-25E2-204BA3BBFF88}"/>
              </a:ext>
            </a:extLst>
          </p:cNvPr>
          <p:cNvSpPr txBox="1"/>
          <p:nvPr/>
        </p:nvSpPr>
        <p:spPr>
          <a:xfrm>
            <a:off x="375513" y="1635041"/>
            <a:ext cx="8637254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👉 Optimierungen sind dadurch schwieriger als in REST APIs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8992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200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Aufwand der Entwicklung hängt an mehreren Faktoren: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Anzahl und Art der Datenquellen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gut passen die vorhandenen Daten zum Schema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30866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Extrem Beispiel: "GraphQL API, REST-Style"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A62AD6-B79C-2E4A-C1E2-4BF99AB6E742}"/>
              </a:ext>
            </a:extLst>
          </p:cNvPr>
          <p:cNvSpPr txBox="1"/>
          <p:nvPr/>
        </p:nvSpPr>
        <p:spPr>
          <a:xfrm>
            <a:off x="339911" y="3059796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0E894ED-008B-C885-7DCE-BE018C500440}"/>
              </a:ext>
            </a:extLst>
          </p:cNvPr>
          <p:cNvSpPr txBox="1"/>
          <p:nvPr/>
        </p:nvSpPr>
        <p:spPr>
          <a:xfrm>
            <a:off x="2140196" y="3059795"/>
            <a:ext cx="1817971" cy="2004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writtenBy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7AD84FA-3E01-C378-D49F-F06582C8DD1B}"/>
              </a:ext>
            </a:extLst>
          </p:cNvPr>
          <p:cNvSpPr txBox="1"/>
          <p:nvPr/>
        </p:nvSpPr>
        <p:spPr>
          <a:xfrm>
            <a:off x="6179783" y="3059794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FEB5497-3677-691B-35B9-F1B5B7DEA436}"/>
              </a:ext>
            </a:extLst>
          </p:cNvPr>
          <p:cNvSpPr txBox="1"/>
          <p:nvPr/>
        </p:nvSpPr>
        <p:spPr>
          <a:xfrm>
            <a:off x="3994396" y="3059795"/>
            <a:ext cx="1817971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roles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8868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184C395-3BB1-0405-D23D-81F98600F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57252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C2E7A-37EA-4907-A71F-8480D95B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198A11-D83C-1C7F-487D-9CA666E2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221FF9F-EA8D-D4DA-2A08-58B62978101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EC5E70E-58CE-6BE3-BAC5-83843F60AF9E}"/>
              </a:ext>
            </a:extLst>
          </p:cNvPr>
          <p:cNvSpPr txBox="1"/>
          <p:nvPr/>
        </p:nvSpPr>
        <p:spPr>
          <a:xfrm>
            <a:off x="375513" y="1635041"/>
            <a:ext cx="8599154" cy="2202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müssen das aber von Query zu Query entscheiden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Eventuell sind das dann zu viele Daten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44A258-3E2E-6375-7BB3-AAB8E76C0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29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4258480" cy="114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3415B71-5D26-FA60-114C-1E821CEA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7333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2C2E4-0A29-2FEB-0328-529F65C94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F1AF3-28C8-D83B-B45B-B79EA2032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D1DA733-3B87-B00F-4B90-6B1B2AAE2C4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E5DFDB-B0A9-7633-317F-1ED4DB9B05B1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BB7CDB-4AA3-48EE-56C5-1FB4F5E2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3452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4628B-D05D-44B2-087D-4251DFE2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B011C3-C8EE-56F4-DFA0-24ED0E864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6EE3117-C21B-0894-5CCF-96BE9E2CE8B0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0BBDE67-53DB-744C-8583-D6EC20A90EAE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EF1DDF-B301-E1BB-A929-384354A9A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8DF3CD0-FC21-A89D-B5F3-16FFC0E89B20}"/>
              </a:ext>
            </a:extLst>
          </p:cNvPr>
          <p:cNvSpPr txBox="1"/>
          <p:nvPr/>
        </p:nvSpPr>
        <p:spPr>
          <a:xfrm>
            <a:off x="375513" y="4531189"/>
            <a:ext cx="8303538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 helfen hier mit dem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-Pattern</a:t>
            </a:r>
          </a:p>
        </p:txBody>
      </p:sp>
    </p:spTree>
    <p:extLst>
      <p:ext uri="{BB962C8B-B14F-4D97-AF65-F5344CB8AC3E}">
        <p14:creationId xmlns:p14="http://schemas.microsoft.com/office/powerpoint/2010/main" val="178557259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947C8-8233-3245-B61E-BB9176F4E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5403F-66E6-131D-5F2D-27704904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32E59B-27D7-22A0-C84A-B5C4C4199BF6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3A22D3-2911-CA57-BCEA-8428EC545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99" y="1875264"/>
            <a:ext cx="7721446" cy="2565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B572C3A-B9F4-7AB8-44C6-B5A9E96AF733}"/>
              </a:ext>
            </a:extLst>
          </p:cNvPr>
          <p:cNvSpPr txBox="1"/>
          <p:nvPr/>
        </p:nvSpPr>
        <p:spPr>
          <a:xfrm>
            <a:off x="4818131" y="4467146"/>
            <a:ext cx="34131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100" dirty="0">
                <a:solidFill>
                  <a:srgbClr val="41719C"/>
                </a:solidFill>
                <a:effectLst/>
              </a:rPr>
              <a:t>https://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x.com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Cal_Irvine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status</a:t>
            </a:r>
            <a:r>
              <a:rPr lang="de-DE" sz="1100" dirty="0">
                <a:solidFill>
                  <a:srgbClr val="41719C"/>
                </a:solidFill>
                <a:effectLst/>
              </a:rPr>
              <a:t>/1768044262124323175</a:t>
            </a:r>
            <a:endParaRPr lang="de-DE" sz="11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04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FDD441B-8324-251F-70B5-4D8EBE351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65535B5-136A-38C1-BEA2-7262C97D6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C7D320D-F1C0-9C3B-8D79-973323DDC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464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418172125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F25B2-0561-C18A-0015-C5E9D842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34277B-B29D-486E-8F31-072384C6B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5AF1200-D657-BDED-21AE-1279D0C35CF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1570CC-4D69-3466-77B8-AB4478CAC336}"/>
              </a:ext>
            </a:extLst>
          </p:cNvPr>
          <p:cNvSpPr txBox="1"/>
          <p:nvPr/>
        </p:nvSpPr>
        <p:spPr>
          <a:xfrm>
            <a:off x="375513" y="1635041"/>
            <a:ext cx="8307054" cy="1295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</p:txBody>
      </p:sp>
    </p:spTree>
    <p:extLst>
      <p:ext uri="{BB962C8B-B14F-4D97-AF65-F5344CB8AC3E}">
        <p14:creationId xmlns:p14="http://schemas.microsoft.com/office/powerpoint/2010/main" val="281534563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ACE55-C394-2B95-AB96-EE6B79925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39A22-20CF-87CC-FBCF-074ACB644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FA2549-FF0C-1BA4-F3DB-B2732C68C682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8015ED-1632-B2C6-0AEF-347A9FB46185}"/>
              </a:ext>
            </a:extLst>
          </p:cNvPr>
          <p:cNvSpPr txBox="1"/>
          <p:nvPr/>
        </p:nvSpPr>
        <p:spPr>
          <a:xfrm>
            <a:off x="375513" y="1635041"/>
            <a:ext cx="8307054" cy="212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</p:txBody>
      </p:sp>
    </p:spTree>
    <p:extLst>
      <p:ext uri="{BB962C8B-B14F-4D97-AF65-F5344CB8AC3E}">
        <p14:creationId xmlns:p14="http://schemas.microsoft.com/office/powerpoint/2010/main" val="29511289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FCDDD-A640-F312-4EF4-CE368C5D4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77A92-EDB8-CA64-E3F9-15C00033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2A414A-3469-5E5B-E0EA-491D0EE7823D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D1B3450-67AD-0D24-9D85-AB2872F56E6A}"/>
              </a:ext>
            </a:extLst>
          </p:cNvPr>
          <p:cNvSpPr txBox="1"/>
          <p:nvPr/>
        </p:nvSpPr>
        <p:spPr>
          <a:xfrm>
            <a:off x="375513" y="1635041"/>
            <a:ext cx="8307054" cy="2541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281686323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0CC4B-0390-5246-37D1-4AE246235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FE8DD-273C-B33C-C202-697D8931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83976A-EC20-0268-F53A-A6690B124F5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44C6BC-A278-E011-CB7D-809E0800C63E}"/>
              </a:ext>
            </a:extLst>
          </p:cNvPr>
          <p:cNvSpPr txBox="1"/>
          <p:nvPr/>
        </p:nvSpPr>
        <p:spPr>
          <a:xfrm>
            <a:off x="375513" y="1635041"/>
            <a:ext cx="8307054" cy="3372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Was und wie ausgeliefert wird entscheidet das Schema bzw. die Resolver-Funktionen</a:t>
            </a:r>
          </a:p>
        </p:txBody>
      </p:sp>
    </p:spTree>
    <p:extLst>
      <p:ext uri="{BB962C8B-B14F-4D97-AF65-F5344CB8AC3E}">
        <p14:creationId xmlns:p14="http://schemas.microsoft.com/office/powerpoint/2010/main" val="336616985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0DC85-4B6F-7102-D244-F4F9F3503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FD141-5215-DCA3-AD04-9D890C967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FD7541B-3EAF-C0E1-5AE1-7A4634AD0186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F9D0F4-F3BB-A184-7DC5-E3CE42D8360F}"/>
              </a:ext>
            </a:extLst>
          </p:cNvPr>
          <p:cNvSpPr txBox="1"/>
          <p:nvPr/>
        </p:nvSpPr>
        <p:spPr>
          <a:xfrm>
            <a:off x="375513" y="1635041"/>
            <a:ext cx="8307054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336555491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5EF6F-5E5F-BF19-C11E-682E34B8F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A3C05-4DE3-5F97-8295-BE3DEA813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F42CE37-C779-4338-A712-2609AB4DD423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251034C-0D5A-0E7A-CD3A-BE2C65392B93}"/>
              </a:ext>
            </a:extLst>
          </p:cNvPr>
          <p:cNvSpPr txBox="1"/>
          <p:nvPr/>
        </p:nvSpPr>
        <p:spPr>
          <a:xfrm>
            <a:off x="375513" y="1635041"/>
            <a:ext cx="8307054" cy="1239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</p:txBody>
      </p:sp>
    </p:spTree>
    <p:extLst>
      <p:ext uri="{BB962C8B-B14F-4D97-AF65-F5344CB8AC3E}">
        <p14:creationId xmlns:p14="http://schemas.microsoft.com/office/powerpoint/2010/main" val="148877720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ED44-BF70-BA74-269E-B3D166EC2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9804CA-1E26-7FFA-C405-35ADD5449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705078C-DDFF-825D-C6BE-F98E57477AD2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24DF18-CB93-BFCA-E044-394C8393979A}"/>
              </a:ext>
            </a:extLst>
          </p:cNvPr>
          <p:cNvSpPr txBox="1"/>
          <p:nvPr/>
        </p:nvSpPr>
        <p:spPr>
          <a:xfrm>
            <a:off x="375513" y="1635041"/>
            <a:ext cx="8307054" cy="180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</p:txBody>
      </p:sp>
    </p:spTree>
    <p:extLst>
      <p:ext uri="{BB962C8B-B14F-4D97-AF65-F5344CB8AC3E}">
        <p14:creationId xmlns:p14="http://schemas.microsoft.com/office/powerpoint/2010/main" val="344804858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DB753-449D-1F62-F6A9-23341FD1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0D673F-558B-B1D1-3877-6C52B763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D92C32C-87F9-5F76-394A-098D5615BE79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A6BCAD-82A4-554F-351E-9BC4C1FD44EE}"/>
              </a:ext>
            </a:extLst>
          </p:cNvPr>
          <p:cNvSpPr txBox="1"/>
          <p:nvPr/>
        </p:nvSpPr>
        <p:spPr>
          <a:xfrm>
            <a:off x="375513" y="1635041"/>
            <a:ext cx="8307054" cy="237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</p:txBody>
      </p:sp>
    </p:spTree>
    <p:extLst>
      <p:ext uri="{BB962C8B-B14F-4D97-AF65-F5344CB8AC3E}">
        <p14:creationId xmlns:p14="http://schemas.microsoft.com/office/powerpoint/2010/main" val="289067939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0397C-F715-5EC7-24E1-8D18E826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0A982-2299-065A-4E95-7F6387975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748FB28-1E63-A013-946F-B03DE6F9DB91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39DA43-137E-6459-26B9-C26829A5B057}"/>
              </a:ext>
            </a:extLst>
          </p:cNvPr>
          <p:cNvSpPr txBox="1"/>
          <p:nvPr/>
        </p:nvSpPr>
        <p:spPr>
          <a:xfrm>
            <a:off x="375513" y="1635041"/>
            <a:ext cx="8307054" cy="294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 kann sich wie bei allem anderen Mühe geben... oder eben nicht</a:t>
            </a:r>
          </a:p>
        </p:txBody>
      </p:sp>
    </p:spTree>
    <p:extLst>
      <p:ext uri="{BB962C8B-B14F-4D97-AF65-F5344CB8AC3E}">
        <p14:creationId xmlns:p14="http://schemas.microsoft.com/office/powerpoint/2010/main" val="2348070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REST / HTTP APIs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445231-96BD-87ED-4A7E-684A2D7142B4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7D4D546-6D7F-F5CC-11F4-35FAC13E03BF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1D7BEDD-EFCF-2914-17AD-1680760F341A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26F64AD-DBA2-D218-1CEE-705D3FA21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7E1F53B-B191-3D66-64B4-8B4DE22B2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CEB8D68D-8066-4E29-689A-29518BBAB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4792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stimmt so absolut nicht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Aussage bezieht sich in der Regel auf GraphQL Anfragen per HTTP</a:t>
            </a:r>
          </a:p>
        </p:txBody>
      </p:sp>
    </p:spTree>
    <p:extLst>
      <p:ext uri="{BB962C8B-B14F-4D97-AF65-F5344CB8AC3E}">
        <p14:creationId xmlns:p14="http://schemas.microsoft.com/office/powerpoint/2010/main" val="30576840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Post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Theoretisch ginge aber auch GET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Entwurf der "GraphQL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HTTP"-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GET explizit vorgesehen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25126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0ED4D-DE55-8241-83EC-8EA286903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FB609-8578-6C32-A802-4814B3DC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45D137D-04EF-C24A-8DBB-C2F48126F1D3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43C7EA-F565-A62D-549C-56A416754267}"/>
              </a:ext>
            </a:extLst>
          </p:cNvPr>
          <p:cNvSpPr txBox="1"/>
          <p:nvPr/>
        </p:nvSpPr>
        <p:spPr>
          <a:xfrm>
            <a:off x="375513" y="1635041"/>
            <a:ext cx="8307054" cy="169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294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F6673-DCE2-B6BE-4676-0E9188E4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7B664-2C1B-D62B-42CF-C7D465FA0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F2B8F5F-D121-B7D3-92DF-006324D1BCA6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F340C9-E1A7-DDB1-26FC-16A20B8E129C}"/>
              </a:ext>
            </a:extLst>
          </p:cNvPr>
          <p:cNvSpPr txBox="1"/>
          <p:nvPr/>
        </p:nvSpPr>
        <p:spPr>
          <a:xfrm>
            <a:off x="375513" y="1635041"/>
            <a:ext cx="8307054" cy="316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5162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6EEBE-A441-EA76-839D-EFFD74FF1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B9FD7D-19E1-2797-28DD-F15E357F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9B55E08-28A8-0A8F-C324-47CE908A37CE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A29989-3818-3AF4-56E8-B3E21956F735}"/>
              </a:ext>
            </a:extLst>
          </p:cNvPr>
          <p:cNvSpPr txBox="1"/>
          <p:nvPr/>
        </p:nvSpPr>
        <p:spPr>
          <a:xfrm>
            <a:off x="375513" y="1635041"/>
            <a:ext cx="8307054" cy="366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REST kann jede Ressource entscheiden, wie lange sie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cachbar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561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914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800540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67281-1785-A917-08F7-CC853054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6030C-26E7-0A89-24A9-CEAAC83A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B914E-6F0D-FAC9-B9AF-DAD5AD1002F3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403B7BE-BFC3-127D-2935-C277C44D5584}"/>
              </a:ext>
            </a:extLst>
          </p:cNvPr>
          <p:cNvSpPr txBox="1"/>
          <p:nvPr/>
        </p:nvSpPr>
        <p:spPr>
          <a:xfrm>
            <a:off x="375513" y="1635041"/>
            <a:ext cx="8307054" cy="140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7400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913B2-03D3-A1D7-7E21-8AE56EDF8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6CF38D-8D51-B05E-28F6-24A300B2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1985D5D-C907-9F32-9800-FAB44CF7CCB9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FF57879-1DD1-2C65-9502-8CD02A40D52B}"/>
              </a:ext>
            </a:extLst>
          </p:cNvPr>
          <p:cNvSpPr txBox="1"/>
          <p:nvPr/>
        </p:nvSpPr>
        <p:spPr>
          <a:xfrm>
            <a:off x="375513" y="1635041"/>
            <a:ext cx="8307054" cy="3300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49026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4DB02-B65D-0860-CA98-2BEA8083F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BDBE3B-8DC4-F37B-340C-BE7741E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DC7B47E-D605-78C2-60F6-228BCAAF3CFF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82B981B-DA70-E6E9-9C2D-807E6299B36F}"/>
              </a:ext>
            </a:extLst>
          </p:cNvPr>
          <p:cNvSpPr txBox="1"/>
          <p:nvPr/>
        </p:nvSpPr>
        <p:spPr>
          <a:xfrm>
            <a:off x="375513" y="1635041"/>
            <a:ext cx="8307054" cy="379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unmodified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"-Antwort einer REST-Ressource liefert überhaupt keine Daten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7394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85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BA4062E-4ED6-44B4-4713-38D729FA2B99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DCA4A2D-C16B-49A0-9B5E-0EEB02520883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8BBF89-FC63-2B7C-DBDF-32AA021FD33F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8C8CD903-B947-63A6-814A-4DD8359E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823176A1-5B6A-74DB-6EC4-F109851FC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72701869-6723-B096-5A99-E3A39B87C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D0EAB-8770-5D12-8C11-A76E3CC75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372EE0-3A1B-CBC0-341A-F29B32B5B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7E208FB-0CF0-87A7-B8BC-06B50B9EFDA5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388E1F-FDE1-04B4-8604-22A4C5A5F699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2185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E23F3-337D-E1C2-9619-99D3A0D28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53893B-4FB0-8B44-A534-9E13CB16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972881D-71D5-0A60-2243-6E2CE9004163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D0F542-B008-4931-6807-B2702474581C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017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7FDCD-1EF8-A24F-8C0A-60331B2A2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42D34-DD81-D8F6-331A-DA91AFD5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8B27648-856C-144D-6F36-D24798A5B82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7C20B95-B843-CF4B-C169-653BDBD97373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56184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B4476-4F68-B14A-DDA3-AC8F8B8D6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D4152-4901-7366-9D79-00F5DCFA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5F9CD2D-672C-1798-E1D9-6DCFC02178BD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5979609-881D-F2BB-C114-8BEB1AE2DF51}"/>
              </a:ext>
            </a:extLst>
          </p:cNvPr>
          <p:cNvSpPr txBox="1"/>
          <p:nvPr/>
        </p:nvSpPr>
        <p:spPr>
          <a:xfrm>
            <a:off x="375513" y="1635041"/>
            <a:ext cx="8307054" cy="286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604812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FFFF-9D92-EE5A-9D5F-45DB02567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B92AFE-F616-1BBF-A5EB-D66A670A1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1862E48-18F4-CC15-A2C2-F4051B06536A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1A59506-3B7D-114F-AAB0-843F5C1555DB}"/>
              </a:ext>
            </a:extLst>
          </p:cNvPr>
          <p:cNvSpPr txBox="1"/>
          <p:nvPr/>
        </p:nvSpPr>
        <p:spPr>
          <a:xfrm>
            <a:off x="375513" y="1635041"/>
            <a:ext cx="8307054" cy="369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Aber: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alles in GraphQL "eingebaut", man bekommt es aus einer Hand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96906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683420" y="3306664"/>
            <a:ext cx="6050501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graphql.schule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api</a:t>
            </a:r>
            <a:r>
              <a:rPr lang="de-DE" sz="2000" b="1" dirty="0">
                <a:solidFill>
                  <a:srgbClr val="1778B8"/>
                </a:solidFill>
              </a:rPr>
              <a:t>-design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15631DD-8E13-5ECB-536B-5D37C4524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3922" y="3303123"/>
            <a:ext cx="1509855" cy="15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3719</Words>
  <Application>Microsoft Macintosh PowerPoint</Application>
  <PresentationFormat>Bildschirmpräsentation (16:9)</PresentationFormat>
  <Paragraphs>739</Paragraphs>
  <Slides>95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95</vt:i4>
      </vt:variant>
    </vt:vector>
  </HeadingPairs>
  <TitlesOfParts>
    <vt:vector size="107" baseType="lpstr">
      <vt:lpstr>Arial</vt:lpstr>
      <vt:lpstr>Calibri</vt:lpstr>
      <vt:lpstr>Calibri Light</vt:lpstr>
      <vt:lpstr>Candara</vt:lpstr>
      <vt:lpstr>Montserrat</vt:lpstr>
      <vt:lpstr>Source Code Pro</vt:lpstr>
      <vt:lpstr>Source Code Pro Light</vt:lpstr>
      <vt:lpstr>Source Code Pro Medium</vt:lpstr>
      <vt:lpstr>Source Sans Pro</vt:lpstr>
      <vt:lpstr>Source Sans Pro Light</vt:lpstr>
      <vt:lpstr>Source Sans Pro SemiBold</vt:lpstr>
      <vt:lpstr>Office-Design</vt:lpstr>
      <vt:lpstr>InfoDay Modernes API-Design | Köln, 26. September 2024 | @nilshartmann</vt:lpstr>
      <vt:lpstr>https://nilshartmann.net</vt:lpstr>
      <vt:lpstr>PowerPoint-Präsentation</vt:lpstr>
      <vt:lpstr>Ein Beispiel . . . </vt:lpstr>
      <vt:lpstr>Ein Beispiel . . . </vt:lpstr>
      <vt:lpstr>Ein Beispiel . . . 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PowerPoint-Präsentation</vt:lpstr>
      <vt:lpstr>PowerPoint-Präsentation</vt:lpstr>
      <vt:lpstr>PowerPoint-Präsentation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PowerPoint-Präsentation</vt:lpstr>
      <vt:lpstr>Query Language</vt:lpstr>
      <vt:lpstr>Query Language</vt:lpstr>
      <vt:lpstr>Query Language</vt:lpstr>
      <vt:lpstr>Query Language</vt:lpstr>
      <vt:lpstr>Query Language</vt:lpstr>
      <vt:lpstr>Query Language</vt:lpstr>
      <vt:lpstr>PowerPoint-Präsentation</vt:lpstr>
      <vt:lpstr>Queries ausführen</vt:lpstr>
      <vt:lpstr>PowerPoint-Präsentation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PowerPoint-Präsentation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1285</cp:revision>
  <cp:lastPrinted>2019-09-03T13:49:24Z</cp:lastPrinted>
  <dcterms:created xsi:type="dcterms:W3CDTF">2016-03-28T15:59:53Z</dcterms:created>
  <dcterms:modified xsi:type="dcterms:W3CDTF">2024-09-25T19:17:35Z</dcterms:modified>
</cp:coreProperties>
</file>